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7"/>
  </p:notesMasterIdLst>
  <p:handoutMasterIdLst>
    <p:handoutMasterId r:id="rId18"/>
  </p:handoutMasterIdLst>
  <p:sldIdLst>
    <p:sldId id="263" r:id="rId2"/>
    <p:sldId id="262" r:id="rId3"/>
    <p:sldId id="264" r:id="rId4"/>
    <p:sldId id="298" r:id="rId5"/>
    <p:sldId id="256" r:id="rId6"/>
    <p:sldId id="280" r:id="rId7"/>
    <p:sldId id="281" r:id="rId8"/>
    <p:sldId id="285" r:id="rId9"/>
    <p:sldId id="286" r:id="rId10"/>
    <p:sldId id="282" r:id="rId11"/>
    <p:sldId id="283" r:id="rId12"/>
    <p:sldId id="284" r:id="rId13"/>
    <p:sldId id="287" r:id="rId14"/>
    <p:sldId id="288" r:id="rId15"/>
    <p:sldId id="260" r:id="rId16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5622" autoAdjust="0"/>
    <p:restoredTop sz="94620" autoAdjust="0"/>
  </p:normalViewPr>
  <p:slideViewPr>
    <p:cSldViewPr>
      <p:cViewPr varScale="1">
        <p:scale>
          <a:sx n="91" d="100"/>
          <a:sy n="91" d="100"/>
        </p:scale>
        <p:origin x="96" y="5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26/08/2020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26/08/2020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6349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1302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0704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0568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514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7479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5374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8532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6572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808759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13995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Casilla de verificación (</a:t>
            </a:r>
            <a:r>
              <a:rPr lang="es-ES" dirty="0" err="1"/>
              <a:t>CheckBox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CheckedChanged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Click</a:t>
            </a:r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(o no) una opción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suelen crear grupos de opciones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selección múltiple o nula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Checked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</p:txBody>
      </p:sp>
      <p:pic>
        <p:nvPicPr>
          <p:cNvPr id="10" name="VC02_3">
            <a:hlinkClick r:id="" action="ppaction://media"/>
            <a:extLst>
              <a:ext uri="{FF2B5EF4-FFF2-40B4-BE49-F238E27FC236}">
                <a16:creationId xmlns:a16="http://schemas.microsoft.com/office/drawing/2014/main" xmlns="" id="{142A1A7C-1353-4628-8801-9A12AF9CB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9856" y="1988840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Botón de Radio (</a:t>
            </a:r>
            <a:r>
              <a:rPr lang="es-ES" dirty="0" err="1"/>
              <a:t>RadioButton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CheckedChanged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Click</a:t>
            </a:r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una opción, desmarcando las demás.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suelen crear grupos de opciones.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selección simple (una y solo una opción)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Checked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</p:txBody>
      </p:sp>
      <p:pic>
        <p:nvPicPr>
          <p:cNvPr id="6" name="VC02_4">
            <a:hlinkClick r:id="" action="ppaction://media"/>
            <a:extLst>
              <a:ext uri="{FF2B5EF4-FFF2-40B4-BE49-F238E27FC236}">
                <a16:creationId xmlns:a16="http://schemas.microsoft.com/office/drawing/2014/main" xmlns="" id="{998C45F9-BA3D-495E-B089-16AF70006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900" y="1862427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Caja de Imagen (</a:t>
            </a:r>
            <a:r>
              <a:rPr lang="es-ES" dirty="0" err="1"/>
              <a:t>PictureBox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480376" y="4980135"/>
            <a:ext cx="2304256" cy="16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2117142" y="4124399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mostrar una imagen.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Control no interactivo.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Las imágenes se pueden cargar del disco o de los recursos.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480376" y="2168711"/>
            <a:ext cx="2448272" cy="23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Image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Image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1800" dirty="0" err="1"/>
              <a:t>SizeMode</a:t>
            </a:r>
            <a:r>
              <a:rPr lang="es-ES" altLang="es-ES" sz="1800" dirty="0"/>
              <a:t> [Normal, 	</a:t>
            </a:r>
            <a:r>
              <a:rPr lang="es-ES" altLang="es-ES" sz="1800" dirty="0" err="1"/>
              <a:t>StretchImage</a:t>
            </a:r>
            <a:r>
              <a:rPr lang="es-ES" altLang="es-ES" sz="1800" dirty="0"/>
              <a:t>, 	</a:t>
            </a:r>
            <a:r>
              <a:rPr lang="es-ES" altLang="es-ES" sz="1800" dirty="0" err="1"/>
              <a:t>AutoSize</a:t>
            </a:r>
            <a:r>
              <a:rPr lang="es-ES" altLang="es-ES" sz="1800" dirty="0"/>
              <a:t>, 	</a:t>
            </a:r>
            <a:r>
              <a:rPr lang="es-ES" altLang="es-ES" sz="1800" dirty="0" err="1"/>
              <a:t>CenterImage</a:t>
            </a:r>
            <a:r>
              <a:rPr lang="es-ES" altLang="es-ES" sz="1800" dirty="0"/>
              <a:t>, 	Zoom]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B3FB5ADA-7D11-4856-A405-5D2BC655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1988840"/>
            <a:ext cx="58769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Caja Web (</a:t>
            </a:r>
            <a:r>
              <a:rPr lang="es-ES" dirty="0" err="1"/>
              <a:t>WebBrowser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480376" y="4980135"/>
            <a:ext cx="2304256" cy="16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2132340" y="4437112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mostrar una página web.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Control no interactivo.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480376" y="2168711"/>
            <a:ext cx="2448272" cy="23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Url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E404FA47-DA50-4137-960B-146DD1631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12" y="1988840"/>
            <a:ext cx="3384376" cy="20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Barra de Progreso (</a:t>
            </a:r>
            <a:r>
              <a:rPr lang="es-ES" dirty="0" err="1"/>
              <a:t>ProgressBar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mostrar un progreso.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Control no interactivo.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Value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1800" dirty="0"/>
          </a:p>
        </p:txBody>
      </p:sp>
      <p:pic>
        <p:nvPicPr>
          <p:cNvPr id="9" name="VC02_7">
            <a:hlinkClick r:id="" action="ppaction://media"/>
            <a:extLst>
              <a:ext uri="{FF2B5EF4-FFF2-40B4-BE49-F238E27FC236}">
                <a16:creationId xmlns:a16="http://schemas.microsoft.com/office/drawing/2014/main" xmlns="" id="{9EBDFFE2-9242-43EB-808A-FC6131A8E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900" y="1988840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0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703512" y="1412776"/>
            <a:ext cx="856895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1: Desarrollo de Interfaces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>
                <a:latin typeface="Calibri" panose="020F0502020204030204" pitchFamily="34" charset="0"/>
              </a:rPr>
              <a:t>Controles (I)</a:t>
            </a:r>
            <a:r>
              <a:rPr lang="es-ES" altLang="es-ES" sz="5000" dirty="0">
                <a:latin typeface="Calibri" panose="020F0502020204030204" pitchFamily="34" charset="0"/>
              </a:rPr>
              <a:t/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 smtClean="0">
                <a:solidFill>
                  <a:srgbClr val="558ED5"/>
                </a:solidFill>
                <a:latin typeface="Calibri" panose="020F0502020204030204" pitchFamily="34" charset="0"/>
              </a:rPr>
              <a:t>Módulo: </a:t>
            </a: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E7BB29A-86D1-4F37-887F-81D19FB45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3432" y="1844675"/>
            <a:ext cx="11018440" cy="648218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Propiedades comunes a todos los controles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C4B5543B-B672-4462-B3C4-7601DA9B5B3A}"/>
              </a:ext>
            </a:extLst>
          </p:cNvPr>
          <p:cNvSpPr txBox="1"/>
          <p:nvPr/>
        </p:nvSpPr>
        <p:spPr>
          <a:xfrm>
            <a:off x="4511824" y="3318250"/>
            <a:ext cx="3096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Caja de Texto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Etiqueta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Botón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Caja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Selector de Fecha/Hora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Casilla de Verificación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Botón de Radio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Caja de Imagen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Caja Web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Barra de Progreso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63C916C-D73F-443F-A2E9-0794DBBB50D5}"/>
              </a:ext>
            </a:extLst>
          </p:cNvPr>
          <p:cNvSpPr txBox="1">
            <a:spLocks/>
          </p:cNvSpPr>
          <p:nvPr/>
        </p:nvSpPr>
        <p:spPr>
          <a:xfrm>
            <a:off x="982216" y="2433035"/>
            <a:ext cx="11018440" cy="64821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Descripción de los principales controles disponibles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Propiedades Comunes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4871864" y="2490281"/>
            <a:ext cx="69127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n-lt"/>
                <a:cs typeface="+mn-cs"/>
              </a:rPr>
              <a:t>Name</a:t>
            </a:r>
            <a:r>
              <a:rPr lang="es-ES" sz="2000" dirty="0">
                <a:latin typeface="+mn-lt"/>
                <a:cs typeface="+mn-cs"/>
              </a:rPr>
              <a:t> (</a:t>
            </a:r>
            <a:r>
              <a:rPr lang="es-ES" sz="2000" dirty="0" err="1">
                <a:latin typeface="+mn-lt"/>
                <a:cs typeface="+mn-cs"/>
              </a:rPr>
              <a:t>String</a:t>
            </a:r>
            <a:r>
              <a:rPr lang="es-ES" sz="2000" dirty="0">
                <a:latin typeface="+mn-lt"/>
                <a:cs typeface="+mn-cs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Visible (</a:t>
            </a:r>
            <a:r>
              <a:rPr lang="es-ES" sz="2000" dirty="0" err="1">
                <a:latin typeface="+mn-lt"/>
                <a:cs typeface="+mn-cs"/>
              </a:rPr>
              <a:t>bool</a:t>
            </a:r>
            <a:r>
              <a:rPr lang="es-ES" sz="2000" dirty="0">
                <a:latin typeface="+mn-lt"/>
                <a:cs typeface="+mn-cs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n-lt"/>
                <a:cs typeface="+mn-cs"/>
              </a:rPr>
              <a:t>Enabled</a:t>
            </a:r>
            <a:r>
              <a:rPr lang="es-ES" sz="2000" dirty="0">
                <a:latin typeface="+mn-lt"/>
                <a:cs typeface="+mn-cs"/>
              </a:rPr>
              <a:t> (</a:t>
            </a:r>
            <a:r>
              <a:rPr lang="es-ES" sz="2000" dirty="0" err="1">
                <a:latin typeface="+mn-lt"/>
                <a:cs typeface="+mn-cs"/>
              </a:rPr>
              <a:t>bool</a:t>
            </a:r>
            <a:r>
              <a:rPr lang="es-ES" sz="2000" dirty="0">
                <a:latin typeface="+mn-lt"/>
                <a:cs typeface="+mn-cs"/>
              </a:rPr>
              <a:t>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n-lt"/>
                <a:cs typeface="+mn-cs"/>
              </a:rPr>
              <a:t>Location</a:t>
            </a:r>
            <a:r>
              <a:rPr lang="es-ES" sz="2000" dirty="0">
                <a:latin typeface="+mn-lt"/>
                <a:cs typeface="+mn-cs"/>
              </a:rPr>
              <a:t> (Point)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 err="1">
                <a:latin typeface="+mn-lt"/>
                <a:cs typeface="+mn-cs"/>
              </a:rPr>
              <a:t>Size</a:t>
            </a:r>
            <a:r>
              <a:rPr lang="es-ES" sz="2000" dirty="0">
                <a:latin typeface="+mn-lt"/>
                <a:cs typeface="+mn-cs"/>
              </a:rPr>
              <a:t> (</a:t>
            </a:r>
            <a:r>
              <a:rPr lang="es-ES" sz="2000" dirty="0" err="1">
                <a:latin typeface="+mn-lt"/>
                <a:cs typeface="+mn-cs"/>
              </a:rPr>
              <a:t>Size</a:t>
            </a:r>
            <a:r>
              <a:rPr lang="es-ES" sz="2000" dirty="0"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070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Caja de Texto (</a:t>
            </a:r>
            <a:r>
              <a:rPr lang="es-ES" dirty="0" err="1"/>
              <a:t>TextBox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TextChanged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Enter</a:t>
            </a:r>
            <a:endParaRPr lang="es-ES" altLang="es-ES" sz="2000" dirty="0"/>
          </a:p>
          <a:p>
            <a:pPr eaLnBrk="1" hangingPunct="1"/>
            <a:r>
              <a:rPr lang="es-ES" altLang="es-ES" sz="2000" dirty="0" err="1"/>
              <a:t>Leave</a:t>
            </a:r>
            <a:endParaRPr lang="es-ES" altLang="es-ES" sz="1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la entrada de un dato en forma de texto.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Muy polivalente, se adapta a casi cualquier situación.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Por su excesiva libertad se usa siempre como último recurso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62200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 err="1"/>
              <a:t>Multiline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 err="1"/>
              <a:t>PasswordChar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char</a:t>
            </a:r>
            <a:r>
              <a:rPr lang="es-ES" altLang="es-ES" sz="2000" dirty="0"/>
              <a:t>)</a:t>
            </a:r>
            <a:endParaRPr lang="es-ES" altLang="es-ES" sz="1800" dirty="0"/>
          </a:p>
          <a:p>
            <a:pPr eaLnBrk="1" hangingPunct="1"/>
            <a:endParaRPr lang="es-ES" altLang="es-ES" sz="1800" dirty="0"/>
          </a:p>
        </p:txBody>
      </p:sp>
      <p:pic>
        <p:nvPicPr>
          <p:cNvPr id="8" name="VC02_1">
            <a:hlinkClick r:id="" action="ppaction://media"/>
            <a:extLst>
              <a:ext uri="{FF2B5EF4-FFF2-40B4-BE49-F238E27FC236}">
                <a16:creationId xmlns:a16="http://schemas.microsoft.com/office/drawing/2014/main" xmlns="" id="{90FB8650-7616-4B1C-B90E-7B6BE874A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9816" y="1988840"/>
            <a:ext cx="23622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Etiqueta (</a:t>
            </a:r>
            <a:r>
              <a:rPr lang="es-ES" dirty="0" err="1"/>
              <a:t>Label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mostrar un texto.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Control no interactivo.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suele usar para rotular otros controles.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puede usar para monitorizar datos variables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1EEECE5B-8375-459B-9A63-6D0C3007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2272866"/>
            <a:ext cx="20859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Botón (</a:t>
            </a:r>
            <a:r>
              <a:rPr lang="es-ES" dirty="0" err="1"/>
              <a:t>Button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509120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Click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Enter</a:t>
            </a:r>
            <a:endParaRPr lang="es-ES" altLang="es-ES" sz="2000" dirty="0"/>
          </a:p>
          <a:p>
            <a:pPr eaLnBrk="1" hangingPunct="1"/>
            <a:r>
              <a:rPr lang="es-ES" altLang="es-ES" sz="2000" dirty="0" err="1"/>
              <a:t>Leave</a:t>
            </a:r>
            <a:endParaRPr lang="es-ES" altLang="es-ES" sz="1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activar acciones y eventos.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624392" y="2168711"/>
            <a:ext cx="2304256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1800" dirty="0"/>
          </a:p>
        </p:txBody>
      </p:sp>
      <p:pic>
        <p:nvPicPr>
          <p:cNvPr id="9" name="VC02_2">
            <a:hlinkClick r:id="" action="ppaction://media"/>
            <a:extLst>
              <a:ext uri="{FF2B5EF4-FFF2-40B4-BE49-F238E27FC236}">
                <a16:creationId xmlns:a16="http://schemas.microsoft.com/office/drawing/2014/main" xmlns="" id="{A98F41FA-9BD7-4430-BB9E-1DA6DAF19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900" y="1872415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33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Caja numérica (</a:t>
            </a:r>
            <a:r>
              <a:rPr lang="es-ES" dirty="0" err="1"/>
              <a:t>NumericUpDown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869160"/>
            <a:ext cx="2304256" cy="16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ValueChanged</a:t>
            </a:r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la entrada de un dato numérico (solamente).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Puede ser entero o decimal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fijar valores máximo y mínimo.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552384" y="1818293"/>
            <a:ext cx="2448272" cy="28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Value</a:t>
            </a:r>
            <a:r>
              <a:rPr lang="es-ES" altLang="es-ES" sz="2000" dirty="0"/>
              <a:t> (Decimal)</a:t>
            </a:r>
          </a:p>
          <a:p>
            <a:pPr eaLnBrk="1" hangingPunct="1"/>
            <a:r>
              <a:rPr lang="es-ES" altLang="es-ES" sz="2000" dirty="0" err="1"/>
              <a:t>DecimalPlaces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)</a:t>
            </a:r>
            <a:endParaRPr lang="es-ES" altLang="es-ES" sz="1800" dirty="0"/>
          </a:p>
          <a:p>
            <a:pPr eaLnBrk="1" hangingPunct="1"/>
            <a:r>
              <a:rPr lang="es-ES" altLang="es-ES" sz="1800" dirty="0" err="1"/>
              <a:t>Maximum</a:t>
            </a:r>
            <a:r>
              <a:rPr lang="es-ES" altLang="es-ES" sz="1800" dirty="0"/>
              <a:t> (Decimal)</a:t>
            </a:r>
          </a:p>
          <a:p>
            <a:pPr eaLnBrk="1" hangingPunct="1"/>
            <a:r>
              <a:rPr lang="es-ES" altLang="es-ES" sz="1800" dirty="0" err="1"/>
              <a:t>Minimum</a:t>
            </a:r>
            <a:r>
              <a:rPr lang="es-ES" altLang="es-ES" sz="1800" dirty="0"/>
              <a:t> (Decimal)</a:t>
            </a:r>
          </a:p>
          <a:p>
            <a:pPr eaLnBrk="1" hangingPunct="1"/>
            <a:r>
              <a:rPr lang="es-ES" altLang="es-ES" sz="1800" dirty="0" err="1"/>
              <a:t>Increment</a:t>
            </a:r>
            <a:r>
              <a:rPr lang="es-ES" altLang="es-ES" sz="1800" dirty="0"/>
              <a:t> (Decimal)</a:t>
            </a:r>
          </a:p>
          <a:p>
            <a:pPr eaLnBrk="1" hangingPunct="1"/>
            <a:r>
              <a:rPr lang="es-ES" altLang="es-ES" sz="1800" dirty="0" err="1"/>
              <a:t>TextAlign</a:t>
            </a:r>
            <a:r>
              <a:rPr lang="es-ES" altLang="es-ES" sz="1800" dirty="0"/>
              <a:t> [</a:t>
            </a:r>
            <a:r>
              <a:rPr lang="es-ES" altLang="es-ES" sz="1800" dirty="0" err="1"/>
              <a:t>Left</a:t>
            </a:r>
            <a:r>
              <a:rPr lang="es-ES" altLang="es-ES" sz="1800" dirty="0"/>
              <a:t>, Center, 	</a:t>
            </a:r>
            <a:r>
              <a:rPr lang="es-ES" altLang="es-ES" sz="1800" dirty="0" err="1"/>
              <a:t>Right</a:t>
            </a:r>
            <a:r>
              <a:rPr lang="es-ES" altLang="es-ES" sz="1800" dirty="0"/>
              <a:t>]</a:t>
            </a:r>
          </a:p>
        </p:txBody>
      </p:sp>
      <p:pic>
        <p:nvPicPr>
          <p:cNvPr id="6" name="VC02_5">
            <a:hlinkClick r:id="" action="ppaction://media"/>
            <a:extLst>
              <a:ext uri="{FF2B5EF4-FFF2-40B4-BE49-F238E27FC236}">
                <a16:creationId xmlns:a16="http://schemas.microsoft.com/office/drawing/2014/main" xmlns="" id="{491298A7-A0FD-4EA3-97B4-F89741309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7848" y="1916832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5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Selector de Fecha/Hora (</a:t>
            </a:r>
            <a:r>
              <a:rPr lang="es-ES" dirty="0" err="1"/>
              <a:t>DateTimePicker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624392" y="4869160"/>
            <a:ext cx="2304256" cy="16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ValueChanged</a:t>
            </a:r>
            <a:endParaRPr lang="es-ES" altLang="es-ES" sz="2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919536" y="4185084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la selección de una fecha o hora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puede mostrar en distintos formatos.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552384" y="2708920"/>
            <a:ext cx="2448272" cy="198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Value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DateTime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1800" dirty="0" err="1"/>
              <a:t>Format</a:t>
            </a:r>
            <a:r>
              <a:rPr lang="es-ES" altLang="es-ES" sz="1800" dirty="0"/>
              <a:t> [Long, Short, 	</a:t>
            </a:r>
            <a:r>
              <a:rPr lang="es-ES" altLang="es-ES" sz="1800" dirty="0" err="1"/>
              <a:t>Time,Custom</a:t>
            </a:r>
            <a:r>
              <a:rPr lang="es-ES" altLang="es-ES" sz="1800" dirty="0"/>
              <a:t>]</a:t>
            </a:r>
          </a:p>
        </p:txBody>
      </p:sp>
      <p:pic>
        <p:nvPicPr>
          <p:cNvPr id="3" name="VC02_6">
            <a:hlinkClick r:id="" action="ppaction://media"/>
            <a:extLst>
              <a:ext uri="{FF2B5EF4-FFF2-40B4-BE49-F238E27FC236}">
                <a16:creationId xmlns:a16="http://schemas.microsoft.com/office/drawing/2014/main" xmlns="" id="{F0ABC0A5-153F-49B4-B6C2-D3D9345FA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4900" y="1888177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1579</TotalTime>
  <Words>457</Words>
  <Application>Microsoft Office PowerPoint</Application>
  <PresentationFormat>Panorámica</PresentationFormat>
  <Paragraphs>125</Paragraphs>
  <Slides>15</Slides>
  <Notes>12</Notes>
  <HiddenSlides>1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Linkia</vt:lpstr>
      <vt:lpstr>Presentación de PowerPoint</vt:lpstr>
      <vt:lpstr>Presentación de PowerPoint</vt:lpstr>
      <vt:lpstr>Contenido de la Video clase:</vt:lpstr>
      <vt:lpstr>Propiedades Comunes</vt:lpstr>
      <vt:lpstr>Caja de Texto (TextBox)</vt:lpstr>
      <vt:lpstr>Etiqueta (Label)</vt:lpstr>
      <vt:lpstr>Botón (Button)</vt:lpstr>
      <vt:lpstr>Caja numérica (NumericUpDown)</vt:lpstr>
      <vt:lpstr>Selector de Fecha/Hora (DateTimePicker)</vt:lpstr>
      <vt:lpstr>Casilla de verificación (CheckBox)</vt:lpstr>
      <vt:lpstr>Botón de Radio (RadioButton)</vt:lpstr>
      <vt:lpstr>Caja de Imagen (PictureBox)</vt:lpstr>
      <vt:lpstr>Caja Web (WebBrowser)</vt:lpstr>
      <vt:lpstr>Barra de Progreso (ProgressBar)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Microsoft</cp:lastModifiedBy>
  <cp:revision>185</cp:revision>
  <dcterms:created xsi:type="dcterms:W3CDTF">2012-09-14T09:01:05Z</dcterms:created>
  <dcterms:modified xsi:type="dcterms:W3CDTF">2020-08-26T12:14:47Z</dcterms:modified>
</cp:coreProperties>
</file>